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18"/>
  </p:notesMasterIdLst>
  <p:handoutMasterIdLst>
    <p:handoutMasterId r:id="rId19"/>
  </p:handoutMasterIdLst>
  <p:sldIdLst>
    <p:sldId id="306" r:id="rId2"/>
    <p:sldId id="267" r:id="rId3"/>
    <p:sldId id="260" r:id="rId4"/>
    <p:sldId id="266" r:id="rId5"/>
    <p:sldId id="295" r:id="rId6"/>
    <p:sldId id="359" r:id="rId7"/>
    <p:sldId id="280" r:id="rId8"/>
    <p:sldId id="281" r:id="rId9"/>
    <p:sldId id="309" r:id="rId10"/>
    <p:sldId id="360" r:id="rId11"/>
    <p:sldId id="282" r:id="rId12"/>
    <p:sldId id="283" r:id="rId13"/>
    <p:sldId id="298" r:id="rId14"/>
    <p:sldId id="275" r:id="rId15"/>
    <p:sldId id="335" r:id="rId16"/>
    <p:sldId id="338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10" autoAdjust="0"/>
  </p:normalViewPr>
  <p:slideViewPr>
    <p:cSldViewPr>
      <p:cViewPr varScale="1">
        <p:scale>
          <a:sx n="108" d="100"/>
          <a:sy n="108" d="100"/>
        </p:scale>
        <p:origin x="170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756"/>
    </p:cViewPr>
  </p:sorterViewPr>
  <p:notesViewPr>
    <p:cSldViewPr>
      <p:cViewPr varScale="1">
        <p:scale>
          <a:sx n="66" d="100"/>
          <a:sy n="66" d="100"/>
        </p:scale>
        <p:origin x="-1992" y="-11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665A6EEC-3856-4D33-91BD-75587ECF4655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05DCDF04-E414-4191-B291-0211CEC05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Moving on to LSA’s…Again, I’ll provide some overview of the LSA, and discuss some of</a:t>
            </a:r>
            <a:r>
              <a:rPr lang="en-US" baseline="0" dirty="0" smtClean="0"/>
              <a:t> the things we can do better.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41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DEM continues</a:t>
            </a:r>
            <a:r>
              <a:rPr lang="en-US" baseline="0" dirty="0" smtClean="0"/>
              <a:t> to assess potential sites throughout the State and complete MOU’s to expedite the process when these sites are needed.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Ensure that pre-selected sites can accommodate traffic without causing choke points near other major intersections.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/>
          </a:p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833833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1577" tIns="45789" rIns="91577" bIns="45789"/>
          <a:lstStyle/>
          <a:p>
            <a:fld id="{5F53BD01-9EF4-4AC4-AA69-E3A8E5D25516}" type="slidenum">
              <a:rPr lang="en-US"/>
              <a:pPr/>
              <a:t>11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6425"/>
            <a:ext cx="560832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smooth process is vital in creating an organized operation free of confusion and chaos.  The Staging Manager, Parking Specialist’s to include the Truck Check In/Out Teams, are responsible for a VERY important mission in the LSA’s.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75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Speaks for itself.  Lengthy</a:t>
            </a:r>
            <a:r>
              <a:rPr lang="en-US" baseline="0" dirty="0" smtClean="0"/>
              <a:t> </a:t>
            </a:r>
            <a:r>
              <a:rPr lang="en-US" dirty="0" smtClean="0"/>
              <a:t>operations require that the “Responders” are taken care of as well.  The more comfortable the experience, the better.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672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1577" tIns="45789" rIns="91577" bIns="45789"/>
          <a:lstStyle/>
          <a:p>
            <a:fld id="{7F20399E-6556-4F24-A271-99D395C84647}" type="slidenum">
              <a:rPr lang="en-US"/>
              <a:pPr/>
              <a:t>14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6425"/>
            <a:ext cx="560832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found gaps in this during Hurricane Michael and must do a better job moving forward.  Focused on BOL’s, better tracking methods, more training of staff.   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LST’s (Logistics Support Team) are the eyes and ears for</a:t>
            </a:r>
            <a:r>
              <a:rPr lang="en-US" baseline="0" dirty="0" smtClean="0"/>
              <a:t> the SLRC when it comes to the collection and sharing of important resource management information.  Aside from POD’s, LST’s should also visit shelters &amp; County EOC’s in their respective AO’s.  One issue that came out of Michael was that in some cases, LST’s were spending a lot time traveling between their off duty quarters and the AO.  To make the most of time available assessing the impacted areas, recommend total integration of LST’s at a base camp/LSA.  Reporting of information should include the SLRC and State Logistics.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7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1577" tIns="45789" rIns="91577" bIns="45789"/>
          <a:lstStyle/>
          <a:p>
            <a:fld id="{EABB7736-6FE3-41FC-AA04-C63D38F5110D}" type="slidenum">
              <a:rPr lang="en-US"/>
              <a:pPr/>
              <a:t>2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6425"/>
            <a:ext cx="560832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“ORGANIZED” can’t be over emphasized!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1577" tIns="45789" rIns="91577" bIns="45789"/>
          <a:lstStyle/>
          <a:p>
            <a:fld id="{1DF223C2-A4A6-4696-B52C-5146FF60FA23}" type="slidenum">
              <a:rPr lang="en-US"/>
              <a:pPr/>
              <a:t>3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6425"/>
            <a:ext cx="560832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1577" tIns="45789" rIns="91577" bIns="45789"/>
          <a:lstStyle/>
          <a:p>
            <a:fld id="{DE44AB0C-D8AA-4433-8E06-DD58FE1D5481}" type="slidenum">
              <a:rPr lang="en-US"/>
              <a:pPr/>
              <a:t>4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6425"/>
            <a:ext cx="560832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Others</a:t>
            </a:r>
            <a:r>
              <a:rPr lang="en-US" baseline="0" dirty="0" smtClean="0"/>
              <a:t> include: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Stand up LSA with sufficient equipment to initiate operations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Deploy assets to arrive as the personnel arrives, so that operations can begin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93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for a 24 hour</a:t>
            </a:r>
            <a:r>
              <a:rPr lang="en-US" baseline="0" dirty="0" smtClean="0"/>
              <a:t> operational period.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7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1577" tIns="45789" rIns="91577" bIns="45789"/>
          <a:lstStyle/>
          <a:p>
            <a:fld id="{52BE2320-D501-4AB5-9B8A-9F1B149C685F}" type="slidenum">
              <a:rPr lang="en-US"/>
              <a:pPr/>
              <a:t>7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6425"/>
            <a:ext cx="560832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the very basic, but very important considerations to make when standing up an LSA.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875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 2 slides are of</a:t>
            </a:r>
            <a:r>
              <a:rPr lang="en-US" baseline="0" dirty="0" smtClean="0"/>
              <a:t> the South Florida Fairgrounds in West palm Beach.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RT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1000" y="228601"/>
            <a:ext cx="1143000" cy="7563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SERT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152400"/>
            <a:ext cx="990600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B32598-DEE9-442D-B1DC-6C7AC2EC1EF1}" type="datetimeFigureOut">
              <a:rPr lang="en-US" smtClean="0"/>
              <a:pPr/>
              <a:t>5/14/2024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1278F6-E9A6-46BF-831E-6EC64EC9DC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8" descr="EMAP Accredited Logo GIF"/>
          <p:cNvPicPr>
            <a:picLocks noChangeAspect="1" noChangeArrowheads="1"/>
          </p:cNvPicPr>
          <p:nvPr userDrawn="1"/>
        </p:nvPicPr>
        <p:blipFill>
          <a:blip r:embed="rId13" cstate="print">
            <a:lum bright="-4000" contrast="26000"/>
          </a:blip>
          <a:srcRect/>
          <a:stretch>
            <a:fillRect/>
          </a:stretch>
        </p:blipFill>
        <p:spPr bwMode="auto">
          <a:xfrm>
            <a:off x="7162800" y="152401"/>
            <a:ext cx="1676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audio" Target="../media/audio1.wav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Logistical Staging Areas</a:t>
            </a:r>
          </a:p>
        </p:txBody>
      </p:sp>
      <p:pic>
        <p:nvPicPr>
          <p:cNvPr id="5" name="Picture 3" descr="854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6000" contrast="20000"/>
          </a:blip>
          <a:srcRect/>
          <a:stretch>
            <a:fillRect/>
          </a:stretch>
        </p:blipFill>
        <p:spPr>
          <a:xfrm>
            <a:off x="381000" y="2133600"/>
            <a:ext cx="8077200" cy="466275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14400" y="-207818"/>
            <a:ext cx="10896600" cy="706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en-US"/>
              <a:t>Check-In / Check-Out</a:t>
            </a:r>
          </a:p>
        </p:txBody>
      </p:sp>
      <p:pic>
        <p:nvPicPr>
          <p:cNvPr id="122883" name="Picture 3" descr="Picture32"/>
          <p:cNvPicPr>
            <a:picLocks noChangeAspect="1" noChangeArrowheads="1"/>
          </p:cNvPicPr>
          <p:nvPr/>
        </p:nvPicPr>
        <p:blipFill>
          <a:blip r:embed="rId4" cstate="print">
            <a:lum bright="4000" contrast="20000"/>
          </a:blip>
          <a:srcRect/>
          <a:stretch>
            <a:fillRect/>
          </a:stretch>
        </p:blipFill>
        <p:spPr bwMode="auto">
          <a:xfrm>
            <a:off x="762000" y="1447800"/>
            <a:ext cx="7696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 In / Check Out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get trucks off main road as quickly as possible</a:t>
            </a:r>
          </a:p>
          <a:p>
            <a:r>
              <a:rPr lang="en-US" dirty="0"/>
              <a:t>Need to get truck and driver information</a:t>
            </a:r>
          </a:p>
          <a:p>
            <a:r>
              <a:rPr lang="en-US" dirty="0"/>
              <a:t>Need to make a copy of bill of lading</a:t>
            </a:r>
          </a:p>
          <a:p>
            <a:r>
              <a:rPr lang="en-US" dirty="0"/>
              <a:t>Need to identify product (open every trailer door to verify contents)</a:t>
            </a:r>
          </a:p>
          <a:p>
            <a:r>
              <a:rPr lang="en-US" dirty="0"/>
              <a:t>Mark trailer according to 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315200" cy="914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/>
              <a:t>Services for </a:t>
            </a:r>
            <a:br>
              <a:rPr lang="en-US" sz="4000" dirty="0"/>
            </a:br>
            <a:r>
              <a:rPr lang="en-US" sz="4000" dirty="0"/>
              <a:t>LSA Staff and Drivers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154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Food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Contract Catering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Restrooms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err="1"/>
              <a:t>Porta</a:t>
            </a:r>
            <a:r>
              <a:rPr lang="en-US" sz="2000" dirty="0"/>
              <a:t>-Potties or Restroom Trailers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/>
              <a:t>Serviced Daily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Showers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For Drivers remaining overnight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/>
              <a:t>Serviced Daily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Rehab Area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Covered and cooled (AC or Fans)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Beverages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Medical Area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Can be part of Rehab Area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Must provide privacy area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Waste Management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Dumpsters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/>
              <a:t>Serviced Daily</a:t>
            </a:r>
          </a:p>
        </p:txBody>
      </p:sp>
      <p:pic>
        <p:nvPicPr>
          <p:cNvPr id="66564" name="Picture 4" descr="v_obedy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219200"/>
            <a:ext cx="23622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5" name="Picture 5" descr="DSC0018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2514600"/>
            <a:ext cx="1981200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6" name="Picture 6" descr="Advantage RR Trailer"/>
          <p:cNvPicPr>
            <a:picLocks noChangeAspect="1" noChangeArrowheads="1"/>
          </p:cNvPicPr>
          <p:nvPr/>
        </p:nvPicPr>
        <p:blipFill>
          <a:blip r:embed="rId6" cstate="print">
            <a:lum bright="-8000" contrast="22000"/>
          </a:blip>
          <a:srcRect/>
          <a:stretch>
            <a:fillRect/>
          </a:stretch>
        </p:blipFill>
        <p:spPr bwMode="auto">
          <a:xfrm>
            <a:off x="6858000" y="3657601"/>
            <a:ext cx="22860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7" name="Picture 7" descr="spoptrench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2" y="4191001"/>
            <a:ext cx="19843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8" name="Picture 8" descr="dumpst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5410201"/>
            <a:ext cx="2000251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Resource Management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915400" cy="5562600"/>
          </a:xfrm>
        </p:spPr>
        <p:txBody>
          <a:bodyPr>
            <a:normAutofit/>
          </a:bodyPr>
          <a:lstStyle/>
          <a:p>
            <a:r>
              <a:rPr lang="en-US" sz="2800" dirty="0"/>
              <a:t>It is imperative that accurate records are maintained regarding the receiving, inventorying, shipment and field movement of all resources. This includes expendable and non-expendable property.</a:t>
            </a:r>
          </a:p>
          <a:p>
            <a:r>
              <a:rPr lang="en-US" sz="2800" dirty="0"/>
              <a:t>The LSA in coordination with the SLRC will be </a:t>
            </a:r>
            <a:r>
              <a:rPr lang="en-US" sz="2800" dirty="0" smtClean="0"/>
              <a:t>  responsible </a:t>
            </a:r>
            <a:r>
              <a:rPr lang="en-US" sz="2800" dirty="0"/>
              <a:t>for the</a:t>
            </a:r>
            <a:br>
              <a:rPr lang="en-US" sz="2800" dirty="0"/>
            </a:br>
            <a:r>
              <a:rPr lang="en-US" sz="2800" dirty="0" smtClean="0"/>
              <a:t>tracking </a:t>
            </a:r>
            <a:r>
              <a:rPr lang="en-US" sz="2800" dirty="0"/>
              <a:t>of all expendable</a:t>
            </a:r>
            <a:br>
              <a:rPr lang="en-US" sz="2800" dirty="0"/>
            </a:br>
            <a:r>
              <a:rPr lang="en-US" sz="2800" dirty="0" smtClean="0"/>
              <a:t>and </a:t>
            </a:r>
            <a:r>
              <a:rPr lang="en-US" sz="2800" dirty="0"/>
              <a:t>non-expendable</a:t>
            </a:r>
          </a:p>
          <a:p>
            <a:pPr>
              <a:buFontTx/>
              <a:buNone/>
            </a:pPr>
            <a:r>
              <a:rPr lang="en-US" sz="2800" dirty="0"/>
              <a:t>   </a:t>
            </a:r>
            <a:r>
              <a:rPr lang="en-US" sz="2800" dirty="0" smtClean="0"/>
              <a:t>resources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81924" name="Picture 4" descr="FL_1539_Lakeland_staging_area_MW_00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581401"/>
            <a:ext cx="3733800" cy="24812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Resource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Maintain accurate on hand quantities</a:t>
            </a:r>
          </a:p>
          <a:p>
            <a:r>
              <a:rPr lang="en-US" sz="3600" dirty="0"/>
              <a:t>Report inventories twice a day</a:t>
            </a:r>
          </a:p>
          <a:p>
            <a:r>
              <a:rPr lang="en-US" sz="3600" dirty="0"/>
              <a:t>Determine quantity at POD or </a:t>
            </a:r>
            <a:r>
              <a:rPr lang="en-US" sz="3600" dirty="0" smtClean="0"/>
              <a:t>CSA</a:t>
            </a:r>
          </a:p>
          <a:p>
            <a:r>
              <a:rPr lang="en-US" sz="3600" dirty="0" smtClean="0"/>
              <a:t>Utilize the FLNG LST’s to their full potential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QUESTIONS?????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Purpose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dirty="0"/>
              <a:t>The fundamental purpose for utilizing an LSA is </a:t>
            </a:r>
            <a:r>
              <a:rPr lang="en-US" dirty="0" smtClean="0"/>
              <a:t>to employ an ORGANZED method to </a:t>
            </a:r>
            <a:r>
              <a:rPr lang="en-US" dirty="0"/>
              <a:t>supplement resource deficiencies </a:t>
            </a:r>
            <a:r>
              <a:rPr lang="en-US" dirty="0" smtClean="0"/>
              <a:t>of </a:t>
            </a:r>
            <a:r>
              <a:rPr lang="en-US" dirty="0"/>
              <a:t>local governments, agencies and communities, </a:t>
            </a:r>
            <a:r>
              <a:rPr lang="en-US" dirty="0" smtClean="0"/>
              <a:t>while responding </a:t>
            </a:r>
            <a:r>
              <a:rPr lang="en-US" dirty="0"/>
              <a:t>to and recovering from a disaster.</a:t>
            </a:r>
          </a:p>
        </p:txBody>
      </p:sp>
      <p:pic>
        <p:nvPicPr>
          <p:cNvPr id="71684" name="Picture 4" descr="DSC000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7600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066800"/>
          </a:xfrm>
        </p:spPr>
        <p:txBody>
          <a:bodyPr/>
          <a:lstStyle/>
          <a:p>
            <a:pPr algn="ctr"/>
            <a:r>
              <a:rPr lang="en-US" dirty="0"/>
              <a:t>Our Customers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686800" cy="5638800"/>
          </a:xfrm>
        </p:spPr>
        <p:txBody>
          <a:bodyPr/>
          <a:lstStyle/>
          <a:p>
            <a:pPr marL="990600" lvl="1" indent="-533400">
              <a:lnSpc>
                <a:spcPct val="75000"/>
              </a:lnSpc>
              <a:buFontTx/>
              <a:buChar char="•"/>
            </a:pPr>
            <a:endParaRPr lang="en-US" sz="1800" dirty="0"/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County Staging Areas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County Points of Distribution (PODS)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Public Shelters (General and Special Needs)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Field Kitchens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Comfort and Cooling Stations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Base Camps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County EOC’s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Disaster Recovery Centers</a:t>
            </a:r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r>
              <a:rPr lang="en-US" sz="2800" dirty="0"/>
              <a:t>Joint Field Offices</a:t>
            </a:r>
          </a:p>
          <a:p>
            <a:pPr marL="1371600" lvl="2" indent="-457200">
              <a:lnSpc>
                <a:spcPct val="75000"/>
              </a:lnSpc>
            </a:pPr>
            <a:endParaRPr lang="en-US" sz="1600" dirty="0"/>
          </a:p>
          <a:p>
            <a:pPr marL="990600" lvl="1" indent="-533400">
              <a:lnSpc>
                <a:spcPct val="75000"/>
              </a:lnSpc>
              <a:buFontTx/>
              <a:buChar char="•"/>
            </a:pPr>
            <a:endParaRPr lang="en-US" sz="1800" dirty="0"/>
          </a:p>
        </p:txBody>
      </p:sp>
      <p:pic>
        <p:nvPicPr>
          <p:cNvPr id="45060" name="Picture 4" descr="MCj029756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362201"/>
            <a:ext cx="1822451" cy="1603375"/>
          </a:xfrm>
          <a:prstGeom prst="rect">
            <a:avLst/>
          </a:prstGeom>
          <a:noFill/>
        </p:spPr>
      </p:pic>
      <p:pic>
        <p:nvPicPr>
          <p:cNvPr id="45061" name="Picture 5" descr="MCTN00293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572000"/>
            <a:ext cx="1371600" cy="877888"/>
          </a:xfrm>
          <a:prstGeom prst="rect">
            <a:avLst/>
          </a:prstGeom>
          <a:noFill/>
        </p:spPr>
      </p:pic>
      <p:pic>
        <p:nvPicPr>
          <p:cNvPr id="45062" name="Picture 6" descr="MCTN00291_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85088" y="4572001"/>
            <a:ext cx="1458912" cy="796925"/>
          </a:xfrm>
          <a:prstGeom prst="rect">
            <a:avLst/>
          </a:prstGeom>
          <a:noFill/>
        </p:spPr>
      </p:pic>
      <p:pic>
        <p:nvPicPr>
          <p:cNvPr id="45063" name="Picture 7" descr="j021194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1" y="4572000"/>
            <a:ext cx="1366839" cy="8382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914400"/>
          </a:xfrm>
        </p:spPr>
        <p:txBody>
          <a:bodyPr>
            <a:normAutofit/>
          </a:bodyPr>
          <a:lstStyle/>
          <a:p>
            <a:r>
              <a:rPr lang="en-US" dirty="0"/>
              <a:t>State LSA Typical Resources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304800" y="1905000"/>
            <a:ext cx="4343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/>
              <a:t>Prime Power Task Forces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/>
              <a:t>Hydrological Relocation Task Force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/>
              <a:t>Power Restoration Crews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/>
              <a:t>Mechanized Maintenance Services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/>
              <a:t>Refueling Services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800" dirty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876801" y="1828800"/>
            <a:ext cx="424656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342900" indent="-342900">
              <a:lnSpc>
                <a:spcPct val="85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/>
              <a:t>Bulk Relief Supplies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000" b="1" dirty="0"/>
              <a:t>USDA Food Commodities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b="1" dirty="0"/>
              <a:t>Potable Water and Ice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b="1" dirty="0"/>
              <a:t>Plastic Sheeting </a:t>
            </a:r>
            <a:endParaRPr lang="en-US" b="1" i="1" dirty="0"/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800" b="1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/>
          </a:p>
        </p:txBody>
      </p:sp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/>
              <a:t>Planning Considerations for LSAs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LSAs need to be operational within 24 hours of arriving</a:t>
            </a:r>
          </a:p>
          <a:p>
            <a:pPr eaLnBrk="1" hangingPunct="1"/>
            <a:r>
              <a:rPr lang="en-US" sz="2800" dirty="0"/>
              <a:t>Will operate for 24hrs daily, especially during the first 10 to 15 days. (this does not mean every function, but shipping, receiving and mission assignment personnel will </a:t>
            </a:r>
            <a:r>
              <a:rPr lang="en-US" sz="2800" dirty="0" smtClean="0"/>
              <a:t>operate 24hrs daily).</a:t>
            </a:r>
            <a:endParaRPr lang="en-US" sz="2800" dirty="0"/>
          </a:p>
          <a:p>
            <a:pPr eaLnBrk="1" hangingPunct="1"/>
            <a:r>
              <a:rPr lang="en-US" sz="2800" dirty="0"/>
              <a:t>Plan on self sustaining for lodging and food for the first 2 or 3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515308"/>
              </p:ext>
            </p:extLst>
          </p:nvPr>
        </p:nvGraphicFramePr>
        <p:xfrm>
          <a:off x="990600" y="838199"/>
          <a:ext cx="6096000" cy="6379464"/>
        </p:xfrm>
        <a:graphic>
          <a:graphicData uri="http://schemas.openxmlformats.org/drawingml/2006/table">
            <a:tbl>
              <a:tblPr/>
              <a:tblGrid>
                <a:gridCol w="48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Logistical Staging Area Manager/ Incident Commander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Deputy Logistical Staging Area Manager/ Deputy Incident Commander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Safety Officer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Public Information Officer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Liaison Officer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Operations Section Chief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Deputy Operations Section Chief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Staging/ Truck Parking Manager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Truck Parking Specialist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20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Truck Check in/Out Specialist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Mission Assignment Supervisor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Mission Assignment Specialist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Plans Section Chief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Deputy Plans Section Chief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Resource Unit Leader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Situation Unit Leader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Documentation Unit Leader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Logistics Chief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Security Unit Leader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Medical Unit Leader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Facilities Unit Leader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Food Unit Leader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Finance/Administration Chief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Administrative Specialist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33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Total for two 12 hour shifts		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Arial"/>
                        </a:rPr>
                        <a:t>76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Site Layout and Organization</a:t>
            </a:r>
          </a:p>
        </p:txBody>
      </p:sp>
      <p:pic>
        <p:nvPicPr>
          <p:cNvPr id="118787" name="Picture 3" descr="Barksdale MOB Center 2005 #8"/>
          <p:cNvPicPr>
            <a:picLocks noChangeAspect="1" noChangeArrowheads="1"/>
          </p:cNvPicPr>
          <p:nvPr/>
        </p:nvPicPr>
        <p:blipFill>
          <a:blip r:embed="rId4" cstate="print">
            <a:lum bright="-12000" contrast="20000"/>
          </a:blip>
          <a:srcRect/>
          <a:stretch>
            <a:fillRect/>
          </a:stretch>
        </p:blipFill>
        <p:spPr bwMode="auto">
          <a:xfrm>
            <a:off x="762001" y="1981200"/>
            <a:ext cx="818444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SITE LAYOUT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en-US" sz="2800" dirty="0"/>
              <a:t>Products should be segregated (Water, Ice, Food, Misc)</a:t>
            </a:r>
          </a:p>
          <a:p>
            <a:r>
              <a:rPr lang="en-US" sz="2800" dirty="0"/>
              <a:t>Should have one way in and one way out</a:t>
            </a:r>
          </a:p>
          <a:p>
            <a:r>
              <a:rPr lang="en-US" sz="2800" dirty="0"/>
              <a:t>If possible designate different entry and exit points for generator missions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2800" dirty="0">
                <a:solidFill>
                  <a:srgbClr val="66FF33"/>
                </a:solidFill>
              </a:rPr>
              <a:t>Visualize Your Area When</a:t>
            </a:r>
            <a:br>
              <a:rPr lang="en-US" sz="2800" dirty="0">
                <a:solidFill>
                  <a:srgbClr val="66FF33"/>
                </a:solidFill>
              </a:rPr>
            </a:br>
            <a:r>
              <a:rPr lang="en-US" sz="2800" dirty="0">
                <a:solidFill>
                  <a:srgbClr val="66FF33"/>
                </a:solidFill>
              </a:rPr>
              <a:t>Conducting Your Initial Walk Through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147764"/>
            <a:ext cx="9144000" cy="5710237"/>
            <a:chOff x="0" y="771"/>
            <a:chExt cx="5904" cy="3597"/>
          </a:xfrm>
        </p:grpSpPr>
        <p:pic>
          <p:nvPicPr>
            <p:cNvPr id="106500" name="Picture 4" descr="Tampa Fairgrounds"/>
            <p:cNvPicPr>
              <a:picLocks noChangeAspect="1" noChangeArrowheads="1"/>
            </p:cNvPicPr>
            <p:nvPr/>
          </p:nvPicPr>
          <p:blipFill>
            <a:blip r:embed="rId4" cstate="print">
              <a:lum bright="-12000" contrast="28000"/>
            </a:blip>
            <a:srcRect/>
            <a:stretch>
              <a:fillRect/>
            </a:stretch>
          </p:blipFill>
          <p:spPr bwMode="auto">
            <a:xfrm>
              <a:off x="0" y="771"/>
              <a:ext cx="5904" cy="3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501" name="Text Box 5"/>
            <p:cNvSpPr txBox="1">
              <a:spLocks noChangeArrowheads="1"/>
            </p:cNvSpPr>
            <p:nvPr/>
          </p:nvSpPr>
          <p:spPr bwMode="auto">
            <a:xfrm>
              <a:off x="672" y="2784"/>
              <a:ext cx="864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CHECK-IN</a:t>
              </a:r>
            </a:p>
          </p:txBody>
        </p:sp>
        <p:sp>
          <p:nvSpPr>
            <p:cNvPr id="106502" name="Text Box 6"/>
            <p:cNvSpPr txBox="1">
              <a:spLocks noChangeArrowheads="1"/>
            </p:cNvSpPr>
            <p:nvPr/>
          </p:nvSpPr>
          <p:spPr bwMode="auto">
            <a:xfrm>
              <a:off x="3168" y="4089"/>
              <a:ext cx="1104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CHECK-OUT</a:t>
              </a:r>
            </a:p>
          </p:txBody>
        </p:sp>
        <p:sp>
          <p:nvSpPr>
            <p:cNvPr id="106503" name="Line 7"/>
            <p:cNvSpPr>
              <a:spLocks noChangeShapeType="1"/>
            </p:cNvSpPr>
            <p:nvPr/>
          </p:nvSpPr>
          <p:spPr bwMode="auto">
            <a:xfrm>
              <a:off x="816" y="302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04" name="Line 8"/>
            <p:cNvSpPr>
              <a:spLocks noChangeShapeType="1"/>
            </p:cNvSpPr>
            <p:nvPr/>
          </p:nvSpPr>
          <p:spPr bwMode="auto">
            <a:xfrm flipH="1">
              <a:off x="3168" y="4224"/>
              <a:ext cx="9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05" name="Line 9"/>
            <p:cNvSpPr>
              <a:spLocks noChangeShapeType="1"/>
            </p:cNvSpPr>
            <p:nvPr/>
          </p:nvSpPr>
          <p:spPr bwMode="auto">
            <a:xfrm flipV="1">
              <a:off x="1776" y="2448"/>
              <a:ext cx="0" cy="52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06" name="Text Box 10"/>
            <p:cNvSpPr txBox="1">
              <a:spLocks noChangeArrowheads="1"/>
            </p:cNvSpPr>
            <p:nvPr/>
          </p:nvSpPr>
          <p:spPr bwMode="auto">
            <a:xfrm>
              <a:off x="2592" y="2256"/>
              <a:ext cx="1104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WAREHOUSE</a:t>
              </a:r>
            </a:p>
          </p:txBody>
        </p:sp>
        <p:sp>
          <p:nvSpPr>
            <p:cNvPr id="106507" name="Text Box 11"/>
            <p:cNvSpPr txBox="1">
              <a:spLocks noChangeArrowheads="1"/>
            </p:cNvSpPr>
            <p:nvPr/>
          </p:nvSpPr>
          <p:spPr bwMode="auto">
            <a:xfrm>
              <a:off x="2208" y="1248"/>
              <a:ext cx="1368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GENERATORS, PUMPS, CRANES, LIGHT TOWERS</a:t>
              </a:r>
            </a:p>
          </p:txBody>
        </p:sp>
        <p:sp>
          <p:nvSpPr>
            <p:cNvPr id="106508" name="Text Box 12"/>
            <p:cNvSpPr txBox="1">
              <a:spLocks noChangeArrowheads="1"/>
            </p:cNvSpPr>
            <p:nvPr/>
          </p:nvSpPr>
          <p:spPr bwMode="auto">
            <a:xfrm rot="19101987">
              <a:off x="3366" y="3500"/>
              <a:ext cx="1104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WATER</a:t>
              </a:r>
            </a:p>
          </p:txBody>
        </p:sp>
        <p:sp>
          <p:nvSpPr>
            <p:cNvPr id="106509" name="Text Box 13"/>
            <p:cNvSpPr txBox="1">
              <a:spLocks noChangeArrowheads="1"/>
            </p:cNvSpPr>
            <p:nvPr/>
          </p:nvSpPr>
          <p:spPr bwMode="auto">
            <a:xfrm rot="5400000">
              <a:off x="3754" y="2601"/>
              <a:ext cx="1104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ICE</a:t>
              </a:r>
            </a:p>
          </p:txBody>
        </p:sp>
        <p:sp>
          <p:nvSpPr>
            <p:cNvPr id="106510" name="Text Box 14"/>
            <p:cNvSpPr txBox="1">
              <a:spLocks noChangeArrowheads="1"/>
            </p:cNvSpPr>
            <p:nvPr/>
          </p:nvSpPr>
          <p:spPr bwMode="auto">
            <a:xfrm rot="5400000">
              <a:off x="3754" y="1833"/>
              <a:ext cx="1104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FOOD</a:t>
              </a:r>
            </a:p>
          </p:txBody>
        </p:sp>
        <p:sp>
          <p:nvSpPr>
            <p:cNvPr id="106511" name="Text Box 15"/>
            <p:cNvSpPr txBox="1">
              <a:spLocks noChangeArrowheads="1"/>
            </p:cNvSpPr>
            <p:nvPr/>
          </p:nvSpPr>
          <p:spPr bwMode="auto">
            <a:xfrm rot="5400000">
              <a:off x="3439" y="2121"/>
              <a:ext cx="1104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TARPS</a:t>
              </a:r>
            </a:p>
          </p:txBody>
        </p:sp>
        <p:sp>
          <p:nvSpPr>
            <p:cNvPr id="106512" name="Text Box 16"/>
            <p:cNvSpPr txBox="1">
              <a:spLocks noChangeArrowheads="1"/>
            </p:cNvSpPr>
            <p:nvPr/>
          </p:nvSpPr>
          <p:spPr bwMode="auto">
            <a:xfrm>
              <a:off x="2352" y="3696"/>
              <a:ext cx="1104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WATER</a:t>
              </a:r>
            </a:p>
          </p:txBody>
        </p:sp>
        <p:sp>
          <p:nvSpPr>
            <p:cNvPr id="106513" name="Line 17"/>
            <p:cNvSpPr>
              <a:spLocks noChangeShapeType="1"/>
            </p:cNvSpPr>
            <p:nvPr/>
          </p:nvSpPr>
          <p:spPr bwMode="auto">
            <a:xfrm flipV="1">
              <a:off x="2112" y="1536"/>
              <a:ext cx="192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14" name="Line 18"/>
            <p:cNvSpPr>
              <a:spLocks noChangeShapeType="1"/>
            </p:cNvSpPr>
            <p:nvPr/>
          </p:nvSpPr>
          <p:spPr bwMode="auto">
            <a:xfrm>
              <a:off x="2208" y="2160"/>
              <a:ext cx="768" cy="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15" name="Line 19"/>
            <p:cNvSpPr>
              <a:spLocks noChangeShapeType="1"/>
            </p:cNvSpPr>
            <p:nvPr/>
          </p:nvSpPr>
          <p:spPr bwMode="auto">
            <a:xfrm>
              <a:off x="3888" y="1200"/>
              <a:ext cx="432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16" name="Line 20"/>
            <p:cNvSpPr>
              <a:spLocks noChangeShapeType="1"/>
            </p:cNvSpPr>
            <p:nvPr/>
          </p:nvSpPr>
          <p:spPr bwMode="auto">
            <a:xfrm>
              <a:off x="3120" y="1152"/>
              <a:ext cx="52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17" name="Line 21"/>
            <p:cNvSpPr>
              <a:spLocks noChangeShapeType="1"/>
            </p:cNvSpPr>
            <p:nvPr/>
          </p:nvSpPr>
          <p:spPr bwMode="auto">
            <a:xfrm>
              <a:off x="4224" y="1920"/>
              <a:ext cx="0" cy="72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18" name="Line 22"/>
            <p:cNvSpPr>
              <a:spLocks noChangeShapeType="1"/>
            </p:cNvSpPr>
            <p:nvPr/>
          </p:nvSpPr>
          <p:spPr bwMode="auto">
            <a:xfrm flipH="1">
              <a:off x="3888" y="3120"/>
              <a:ext cx="384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19" name="Line 23"/>
            <p:cNvSpPr>
              <a:spLocks noChangeShapeType="1"/>
            </p:cNvSpPr>
            <p:nvPr/>
          </p:nvSpPr>
          <p:spPr bwMode="auto">
            <a:xfrm>
              <a:off x="3168" y="3600"/>
              <a:ext cx="0" cy="52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20" name="Line 24"/>
            <p:cNvSpPr>
              <a:spLocks noChangeShapeType="1"/>
            </p:cNvSpPr>
            <p:nvPr/>
          </p:nvSpPr>
          <p:spPr bwMode="auto">
            <a:xfrm flipV="1">
              <a:off x="576" y="3312"/>
              <a:ext cx="0" cy="5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6521" name="Line 25"/>
            <p:cNvSpPr>
              <a:spLocks noChangeShapeType="1"/>
            </p:cNvSpPr>
            <p:nvPr/>
          </p:nvSpPr>
          <p:spPr bwMode="auto">
            <a:xfrm>
              <a:off x="576" y="2832"/>
              <a:ext cx="0" cy="3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59770" name="Oval 26"/>
            <p:cNvSpPr>
              <a:spLocks noChangeArrowheads="1"/>
            </p:cNvSpPr>
            <p:nvPr/>
          </p:nvSpPr>
          <p:spPr bwMode="auto">
            <a:xfrm>
              <a:off x="3504" y="2784"/>
              <a:ext cx="528" cy="576"/>
            </a:xfrm>
            <a:prstGeom prst="ellips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</a:rPr>
                <a:t>DRIVER</a:t>
              </a:r>
              <a:br>
                <a:rPr lang="en-US" sz="1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</a:rPr>
              </a:br>
              <a:r>
                <a:rPr lang="en-US" sz="1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</a:rPr>
                <a:t>SUPPORT</a:t>
              </a:r>
            </a:p>
          </p:txBody>
        </p:sp>
        <p:sp>
          <p:nvSpPr>
            <p:cNvPr id="106523" name="Text Box 27"/>
            <p:cNvSpPr txBox="1">
              <a:spLocks noChangeArrowheads="1"/>
            </p:cNvSpPr>
            <p:nvPr/>
          </p:nvSpPr>
          <p:spPr bwMode="auto">
            <a:xfrm>
              <a:off x="2064" y="2504"/>
              <a:ext cx="864" cy="5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COMMAND AND CSA OFFICE</a:t>
              </a:r>
            </a:p>
          </p:txBody>
        </p:sp>
        <p:sp>
          <p:nvSpPr>
            <p:cNvPr id="159772" name="Rectangle 28"/>
            <p:cNvSpPr>
              <a:spLocks noChangeArrowheads="1"/>
            </p:cNvSpPr>
            <p:nvPr/>
          </p:nvSpPr>
          <p:spPr bwMode="auto">
            <a:xfrm>
              <a:off x="3984" y="3792"/>
              <a:ext cx="382" cy="336"/>
            </a:xfrm>
            <a:prstGeom prst="rect">
              <a:avLst/>
            </a:prstGeom>
            <a:noFill/>
            <a:ln w="76200" cap="rnd" algn="ctr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</a:rPr>
                <a:t>LZ</a:t>
              </a:r>
            </a:p>
          </p:txBody>
        </p:sp>
        <p:sp>
          <p:nvSpPr>
            <p:cNvPr id="159773" name="Rectangle 29"/>
            <p:cNvSpPr>
              <a:spLocks noChangeArrowheads="1"/>
            </p:cNvSpPr>
            <p:nvPr/>
          </p:nvSpPr>
          <p:spPr bwMode="auto">
            <a:xfrm>
              <a:off x="2208" y="3648"/>
              <a:ext cx="384" cy="336"/>
            </a:xfrm>
            <a:prstGeom prst="rect">
              <a:avLst/>
            </a:prstGeom>
            <a:noFill/>
            <a:ln w="76200" cap="rnd" algn="ctr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</a:rPr>
                <a:t>LZ</a:t>
              </a:r>
            </a:p>
          </p:txBody>
        </p:sp>
        <p:sp>
          <p:nvSpPr>
            <p:cNvPr id="106526" name="Text Box 30"/>
            <p:cNvSpPr txBox="1">
              <a:spLocks noChangeArrowheads="1"/>
            </p:cNvSpPr>
            <p:nvPr/>
          </p:nvSpPr>
          <p:spPr bwMode="auto">
            <a:xfrm>
              <a:off x="1872" y="1920"/>
              <a:ext cx="1392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rgbClr val="FFFF00"/>
                  </a:solidFill>
                  <a:latin typeface="Arial Unicode MS" pitchFamily="34" charset="-128"/>
                </a:rPr>
                <a:t>REFUELING DEPOT</a:t>
              </a:r>
            </a:p>
          </p:txBody>
        </p:sp>
        <p:sp>
          <p:nvSpPr>
            <p:cNvPr id="106527" name="Rectangle 31"/>
            <p:cNvSpPr>
              <a:spLocks noChangeArrowheads="1"/>
            </p:cNvSpPr>
            <p:nvPr/>
          </p:nvSpPr>
          <p:spPr bwMode="auto">
            <a:xfrm>
              <a:off x="2256" y="1824"/>
              <a:ext cx="624" cy="144"/>
            </a:xfrm>
            <a:prstGeom prst="rect">
              <a:avLst/>
            </a:prstGeom>
            <a:noFill/>
            <a:ln w="28575" cap="rnd" algn="ctr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28" name="Line 32"/>
            <p:cNvSpPr>
              <a:spLocks noChangeShapeType="1"/>
            </p:cNvSpPr>
            <p:nvPr/>
          </p:nvSpPr>
          <p:spPr bwMode="auto">
            <a:xfrm>
              <a:off x="3360" y="2448"/>
              <a:ext cx="240" cy="4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rgbClr val="FFFF00"/>
      </a:dk1>
      <a:lt1>
        <a:srgbClr val="FFFF00"/>
      </a:lt1>
      <a:dk2>
        <a:srgbClr val="0070C0"/>
      </a:dk2>
      <a:lt2>
        <a:srgbClr val="FFFF00"/>
      </a:lt2>
      <a:accent1>
        <a:srgbClr val="FFFF00"/>
      </a:accent1>
      <a:accent2>
        <a:srgbClr val="FFFF00"/>
      </a:accent2>
      <a:accent3>
        <a:srgbClr val="002060"/>
      </a:accent3>
      <a:accent4>
        <a:srgbClr val="002060"/>
      </a:accent4>
      <a:accent5>
        <a:srgbClr val="0070C0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906</Words>
  <Application>Microsoft Office PowerPoint</Application>
  <PresentationFormat>On-screen Show (4:3)</PresentationFormat>
  <Paragraphs>153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Unicode MS</vt:lpstr>
      <vt:lpstr>Calibri</vt:lpstr>
      <vt:lpstr>Times New Roman</vt:lpstr>
      <vt:lpstr>Wingdings 2</vt:lpstr>
      <vt:lpstr>Flow</vt:lpstr>
      <vt:lpstr>Logistical Staging Areas</vt:lpstr>
      <vt:lpstr>Purpose</vt:lpstr>
      <vt:lpstr>Our Customers</vt:lpstr>
      <vt:lpstr>State LSA Typical Resources</vt:lpstr>
      <vt:lpstr>Planning Considerations for LSAs</vt:lpstr>
      <vt:lpstr>PowerPoint Presentation</vt:lpstr>
      <vt:lpstr>Site Layout and Organization</vt:lpstr>
      <vt:lpstr>SITE LAYOUT</vt:lpstr>
      <vt:lpstr>Visualize Your Area When Conducting Your Initial Walk Through</vt:lpstr>
      <vt:lpstr>PowerPoint Presentation</vt:lpstr>
      <vt:lpstr>Check-In / Check-Out</vt:lpstr>
      <vt:lpstr>Check In / Check Out</vt:lpstr>
      <vt:lpstr>Services for  LSA Staff and Drivers</vt:lpstr>
      <vt:lpstr>Resource Management</vt:lpstr>
      <vt:lpstr>Resource Management</vt:lpstr>
      <vt:lpstr>QUESTIONS?????</vt:lpstr>
    </vt:vector>
  </TitlesOfParts>
  <Company>DCA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Connie Nunn</dc:creator>
  <cp:lastModifiedBy>Swain, Jeff</cp:lastModifiedBy>
  <cp:revision>150</cp:revision>
  <cp:lastPrinted>2019-07-14T19:18:51Z</cp:lastPrinted>
  <dcterms:created xsi:type="dcterms:W3CDTF">2010-08-12T17:37:38Z</dcterms:created>
  <dcterms:modified xsi:type="dcterms:W3CDTF">2024-05-14T21:49:27Z</dcterms:modified>
</cp:coreProperties>
</file>